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479" r:id="rId2"/>
    <p:sldId id="472" r:id="rId3"/>
    <p:sldId id="480" r:id="rId4"/>
    <p:sldId id="481" r:id="rId5"/>
    <p:sldId id="518" r:id="rId6"/>
    <p:sldId id="515" r:id="rId7"/>
    <p:sldId id="51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513" r:id="rId17"/>
    <p:sldId id="494" r:id="rId18"/>
    <p:sldId id="495" r:id="rId19"/>
    <p:sldId id="496" r:id="rId20"/>
    <p:sldId id="497" r:id="rId21"/>
    <p:sldId id="498" r:id="rId22"/>
    <p:sldId id="500" r:id="rId23"/>
    <p:sldId id="499" r:id="rId24"/>
    <p:sldId id="516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51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89" autoAdjust="0"/>
    <p:restoredTop sz="94660"/>
  </p:normalViewPr>
  <p:slideViewPr>
    <p:cSldViewPr>
      <p:cViewPr varScale="1">
        <p:scale>
          <a:sx n="71" d="100"/>
          <a:sy n="71" d="100"/>
        </p:scale>
        <p:origin x="22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9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2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1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iQq5OlTnlSE" TargetMode="External"/><Relationship Id="rId2" Type="http://schemas.openxmlformats.org/officeDocument/2006/relationships/hyperlink" Target="http://youtu.be/ZVr8rThOBq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024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3BOqJ1kIZ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6.wdp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2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2.jpeg"/><Relationship Id="rId5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ampaignkerusso.org/?p=11024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campaignkerusso.org/?p=13908" TargetMode="External"/><Relationship Id="rId2" Type="http://schemas.openxmlformats.org/officeDocument/2006/relationships/hyperlink" Target="http://download.cnet.com/Free-YouTube-Downloader/3000-2071_4-752194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sonshinetent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mailto:info@campaignkerusso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PlIlkLFt_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15dTC1h57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erese\Desktop\dyn004_original_397_578_jpeg_2627996_ccbdd5daa89c1ab83cc3909606ae92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6832"/>
                    </a14:imgEffect>
                    <a14:imgEffect>
                      <a14:saturation sat="194000"/>
                    </a14:imgEffect>
                    <a14:imgEffect>
                      <a14:brightnessContrast bright="1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0" t="2989" r="4779" b="21514"/>
          <a:stretch/>
        </p:blipFill>
        <p:spPr bwMode="auto">
          <a:xfrm>
            <a:off x="0" y="-1"/>
            <a:ext cx="9144000" cy="68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0"/>
            <a:ext cx="4724400" cy="3048000"/>
          </a:xfrm>
        </p:spPr>
        <p:txBody>
          <a:bodyPr lIns="91440" tIns="0" rIns="0"/>
          <a:lstStyle/>
          <a:p>
            <a:pPr marL="0" indent="0">
              <a:buNone/>
            </a:pPr>
            <a:r>
              <a:rPr lang="en-US" sz="5400" dirty="0">
                <a:effectLst>
                  <a:glow rad="127000">
                    <a:srgbClr val="000818"/>
                  </a:glow>
                </a:effectLst>
              </a:rPr>
              <a:t>The Good Shepherd 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127000">
                    <a:srgbClr val="000818"/>
                  </a:glow>
                </a:effectLst>
              </a:rPr>
              <a:t>pt. 2 (The Door) </a:t>
            </a:r>
          </a:p>
          <a:p>
            <a:pPr marL="0" indent="0">
              <a:buNone/>
            </a:pPr>
            <a:endParaRPr lang="en-US" sz="5400" dirty="0">
              <a:effectLst>
                <a:glow rad="127000">
                  <a:srgbClr val="000818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5971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E9A217-0A60-4C6C-BDB5-30E4E611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-2690"/>
            <a:ext cx="9144000" cy="5412889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0811"/>
            <a:ext cx="9143999" cy="1717188"/>
          </a:xfrm>
        </p:spPr>
        <p:txBody>
          <a:bodyPr lIns="91440" tIns="0" rIns="0" bIns="0"/>
          <a:lstStyle/>
          <a:p>
            <a:pPr marL="0" indent="0" algn="ctr">
              <a:buNone/>
            </a:pPr>
            <a:r>
              <a:rPr lang="en-US" sz="4800" dirty="0"/>
              <a:t>Tinkerbell needs a </a:t>
            </a:r>
          </a:p>
          <a:p>
            <a:pPr marL="0" indent="0" algn="ctr">
              <a:buNone/>
            </a:pPr>
            <a:r>
              <a:rPr lang="en-US" sz="4800" dirty="0"/>
              <a:t>door made for sheep. </a:t>
            </a:r>
          </a:p>
        </p:txBody>
      </p:sp>
    </p:spTree>
    <p:extLst>
      <p:ext uri="{BB962C8B-B14F-4D97-AF65-F5344CB8AC3E}">
        <p14:creationId xmlns:p14="http://schemas.microsoft.com/office/powerpoint/2010/main" val="41693198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0"/>
            <a:ext cx="4114800" cy="6861313"/>
          </a:xfrm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sz="4500" dirty="0"/>
              <a:t>Jesus says:</a:t>
            </a:r>
          </a:p>
          <a:p>
            <a:pPr marL="0" indent="0">
              <a:buNone/>
            </a:pPr>
            <a:r>
              <a:rPr lang="en-US" sz="4500" dirty="0"/>
              <a:t>“I Am the Door of the Sheep” </a:t>
            </a:r>
            <a:r>
              <a:rPr lang="en-US" sz="2000" dirty="0"/>
              <a:t>John 10:7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500" dirty="0"/>
              <a:t>“…We are His people and the sheep of His pasture.”</a:t>
            </a:r>
          </a:p>
          <a:p>
            <a:pPr marL="0" indent="0" algn="r">
              <a:buNone/>
            </a:pPr>
            <a:r>
              <a:rPr lang="en-US" sz="2000" dirty="0"/>
              <a:t>Psalm 100:3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Therese\Desktop\dyn004_original_397_578_jpeg_2627996_ccbdd5daa89c1ab83cc3909606ae92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colorTemperature colorTemp="6832"/>
                    </a14:imgEffect>
                    <a14:imgEffect>
                      <a14:saturation sat="161000"/>
                    </a14:imgEffect>
                    <a14:imgEffect>
                      <a14:brightnessContrast bright="1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0" t="2989" r="4779" b="11352"/>
          <a:stretch/>
        </p:blipFill>
        <p:spPr bwMode="auto">
          <a:xfrm>
            <a:off x="0" y="0"/>
            <a:ext cx="5029200" cy="683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25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840"/>
                    </a14:imgEffect>
                    <a14:imgEffect>
                      <a14:saturation sat="133000"/>
                    </a14:imgEffect>
                    <a14:imgEffect>
                      <a14:brightnessContrast bright="4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786" cy="51054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  <a:softEdge rad="647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264" y="5105400"/>
            <a:ext cx="9144000" cy="1752600"/>
          </a:xfrm>
        </p:spPr>
        <p:txBody>
          <a:bodyPr/>
          <a:lstStyle/>
          <a:p>
            <a:r>
              <a:rPr lang="en-US" sz="5400" dirty="0"/>
              <a:t>Why does Jesus call Himself the Door?</a:t>
            </a:r>
          </a:p>
        </p:txBody>
      </p:sp>
      <p:sp>
        <p:nvSpPr>
          <p:cNvPr id="3" name="AutoShape 2" descr="data:image/jpeg;base64,/9j/4AAQSkZJRgABAQAAAQABAAD/2wCEAAkGBxAQEBANDw0QDQwNEBANDQ0ODRANDAwMFBIWFhQRFBQYHCggGBolGxQUITEhJSkrLi4uFx8zODMsNygtLisBCgoKDg0OFxAQFywcHBwsLCwsLCwsLCwsLCwsLCwsLDcsLCwsLCwsLCwsLCwsLCwsLCwsLCwsLDcsLCwrLCwsLP/AABEIAKgBLAMBEQACEQEDEQH/xAAbAAACAwEBAQAAAAAAAAAAAAADBAABAgYHBf/EADoQAAICAAIGBgcIAgMBAAAAAAABAgMREgQFEzFRYQYhQYGRoRQVMlNxscEHIjNCcoKS8FJzYuHxNP/EABoBAAMBAQEBAAAAAAAAAAAAAAABAgMEBQb/xAApEQEBAAICAQMDBQEBAQEAAAAAAQIRAxIEEzFRITJBBSIzQlIUYSMV/9oADAMBAAIRAxEAPwDxlyeJSlpviOG2mxhpJ8R6NpQY5DkWq2Pqemtkx9R1XsmPqfVNkw60+q9ix9KOi1Sw6UdU2LDpR1TYSH0PpV7Fh0HSpsWHQ+lTYSDoOlTYSDoOlTYSD0x0qbCQdB0qbCQdB0qbCQdB0qbGQdB1qthIOlLrU2LF0o61WxYdS6K2LDqOibJi60darZSF1HVTqYdS6q2bFotKyMWi0y4sVhVlp8REy2xEy5MAy5MQZzMCahJ4AGnvGa0BtxQwIitKgsSlQWJUMaCKkVBowRci5BoUIuRUg0NDTHpp1g0dXInej6NrVnIOyvTa9V8vIXeD01rVXIO8P01+qeXkL1IPTX6p5eQvUHpJ6p5eQeofpr9UcvIPUHpq9U8vIPUL0k9U8vIPUHpK9U8vIfqD0lPVXLyD1IPTU9VcvIfeD01PVXLyDvC9Nh6sH2hemFLQUh+6bgDPRkv/AANIuIMqkTYmwKcSbEWAzRFiaDJEJoUhJobJpBSJJlgVZYgwBNw3AG3vGa0BiRKAkSlQWI4oWJUODwRpFwxWVFwzUXFw5UhVpDtCIyrTE9XHEwyrWDKoz7nppVE9z01shdxpezJ7npeyDuNL2Qu40myDuNK2Q5mNK2Q+40zsx9y0p1lTIrGJVlTIaJ3xNsWdIXI3jOk7UNnSk0TWZewiooE0RU0GRNQFJElQpCIORKWWKlWGIMgTUNwAR7xmuIHBIlQxIlHBYjioNEuKg8C4uD1mmK4aqQ1w7UiauHqERk1j6FETlzrWGVExtW0okdg0ok3I2spPYIoiuQXlDsaZRdiU4jmQVlH2CspUyDLiVKQViNcamkL0dWLOvn3I3jOk7SoypOwVQWmRUUGRCKBIipCkJNCkTUhyJJhipVliDAE3DcAblvGa4oDgiKhixRUVBYIpQ0SocGijSLMQRcXDVSGuHqUTWkO0EZNMX0KDkzlaw5BHNl9FixrfZ1nJn5GOPvVSVtVPgzP/AKcPlXWr2T4E/wDTh8l1q1U+Ar5WHyfWpsnwfgL/AKsPkaTZPg/Af/Vh8jrUdT4BPKw+R1qbJ8B/9WHyOtY2T4FTycPktUOaOrDLf1hUvajpxlRSF514Mq+fcjojOkrUVGdhSxBWdLTIqKXmiEUGRFIGRKKHImpociSYYqKwxEwBNw3ABJbxmuIHBEVDEiXFQWA4oeBcODQLizEC4uG6htIdpRNaQ3AirhqlmWS4fqOLka4u66BaLCatc4Rm1kSzLHDeeRMZlyZbm3J52eWMx1dOu9Ap9zD+CNvSw+Hnern/AKqegU+6h/FB6WHwPWz/ANVT0Gn3UP4oV48Pgern/qh+j6P7uH8UR14/hUy5b+a1DRKH1KuH8UVMMP8AJXPknva16vp91D+KK9LD4L1s/wDVT1fT7mH8UHpYfA9bk/1SmttApVFrVUE1XJpqODTwM+TiwmO9NeHmz9SfV5TdvO3xvsj2MiVzO/BnSNp0xnS1ppEUlcVEUnYOs6WsIrOl5kJoMiKkGRKQpE1NDmSlhioYYiZANQ3ABJbxhcRw4JEqGLEaoLEuKGgVFQeBcXDNZcXDVQ1w9SQ1NxJqoZoMMmkP1I4+S/RpHoH2fL7t37PqeVx/yZOH9Q9sXYHT+XmoIKYBymvtKVU9nXHr3s83yM5jlrF63jcdzx3k+xqKULK42pYSeMZde5nV41lx3HF5MuOXX8PqHQ5kAE9b/wDz3f65fIjl+ytOH748ivRt432R71I3I9HBnSNh0xmXtNYikbyozpO0dZ0rYRUUCZCKBIioBkSQUhVNDkQlhioYYiZANQ3AG5bxm1EcAkSoYsRqgsCooeBcVB4ItcMVlxUN1IbSHqURWpuJNVDNCOfNpH0Kji5WsegfZ/7N37PqeXxfyZOH9Q9sXXHS8xADMpYBboOF6RTUtIsa/wCK49iPG8jLede74mNnFH3uiE1sZLHrU329mCO3w8v21w+fP3yvvHY4EAFNa/gW/ol8jPl+ytOH748iv3vvNvGv7I96krkejhWdI2I6YzLWo1iKRvRcZ0laNnS1hFRQJkVFLyIqApE0gZCSwyEhsVDDETIBqG4A3LeM24jgjcSoYsSouDRKhjQKioPAuLhisuLhyobSHqSK0huJFWapRz5tIfqOHlrR3/2f+zb+z6nmcX8mTh/UP6uuOr8vMUwt+gcn0i1rLM6oSyxWKk+Z5vk813qV63iePjMe1jn5Sb628XxZxvQn0G0fSrK/Ym49uC3MeOeU+sRnx45e8dj0d0+V1bz+3BpPmep4vLc8fq8by+GceX09q+sdLlKa0/At/wBcvkRy/bWnD98eR39veX432R71JXHo8aKRsOuMqWtNYmkbioypK1FM6WsJqKXmRUUvIzqApE0gpCTQ2QkOQgyBMMQbhuANy3jNpDhtxKgFiVFwaA4Y0S4qDwLi4ZqLi4cpG0h6kitIdrg21gsTLLKRpIYqRhndrh6k4uVo9A6Aezb8YfU8zh/kycH6h/V1h1PNfH1vrqFWMF96xrdwOTm8iY/R1+P4uWf1/DjbZOTlN9rxb4YnmW7u3tYySSMCNAD6motZ+jylmTcJr7yW9P8ArN+Dl9OuXyuD1cfp7x21NilFTW6SxXwPWxsym3i5Y9boHWn4Nv6JfIXL9lXw/fHkV/aV4v2x7uRK49LjRSk6203h1Le8UdHaS6qNWlLjfFnSNxcZ0lYUypWwmopeZFRQJmdQDImkFISaHIhIcgDIiYEGobgAkt4zaiOG3EqAWJUXBojhjQLioPA0i4ZqKi4cpG0h6gitI+tqyKc0n2o4fIupHRxtY/efxD+o/Juk4+VbvugcsIXP9P1PM4rrPJw+f/U3petb5WbKqGOPUpZGu/Ezz5uS5dcU4ePxTHtnSOldHtIbUsVZKXtde7vM8vF5Pf3dHH5vFP8AwxpOq406LLaNbSTxWHHgPLh6cf7vdlhz3l5f2+zmzjekNodG0shXjlzvLjwHjj2siOTLpjbr2NvU1212OV7/AG8Hkw44mnoZ9urKeThcOz6kNP0jQ0q7a9pDdCWbBfDHA6Jy8nB9MptyXi4/Iu8bqvrW6WrdGsmsOuuXUpY4dR1ep347Y5fSvHyyV5ZfvZr432x7ORK49PjRV1RTqm32NeZHNlZnDx+18jSD0OP2YZELjWMqSsKZUrYTkil5kVFAmZ1AMiaQUhJociEhyFQyBMMQbhuANy3jNqI4bcSoBYlRcGiOGNAuKg8C4uGay4qG6htYfpIrSHapuLTTwZlljL7xpKYqZjyLh6k4eVo7/oB7Fvxj9TzOL+TJwfqH9XWqK4HVqbeasA5LpfpGM414+ym2ufUeb5mW8tPV8DDUuTnjieiJRJqcWscVJNYb948PpYnP643b0iDxSfFI93H2j5zL6Vm6mM1lnFSjwaxQXGX3gxyuN3Lopp1EIUWqEVFZJbvgZ8mMxwuo1488suSW15RdvZp4v2x7lI3npcaKUnZJJrF4PeuxnR0xt3Yz3YUuN8UUjcXGdJWFMqVsJqKXmRUUCZnUAyJpBSEmhshIchBkCYYg3DcAalvGbaHA2ioYsRqgsCooeBcVB4FxcMVlxUOUjaQ9QRWsNx7CKs1Sc+bSH6ji5Wkd/wBAPZt/b9TzOL+TJwef7YuuOn8vNVJ4JvsW/wCAW6gktcBrnS9rdKa3J5V8EeNz59s69/xuPphIRMXQ1DeuOPmOe6cvavSafZjjvyrH44HuYfbHzmf3VspJTWn4Fv6JfIjk+ytOH748jvfW+8vxvsj3qSuPRwRSNh1xnS1xrEUhcXGVJ2jZ0rYTUUCZFRS8jOoCkTSCkJNDZCQ5CDDAmRBqG4A3LeMNxHDjcSoYsRqgsS4oaDKioPAuLhmsuKhukbSHaCK1Nxe4irhukwyi5T1TOLlaR6D9n/s3fs+p5fF/Jk4vP9sXXHT+XmPl9IdLddMsPalhHhhizn8nPri6fE4++c24U8h7utIAE0Zffh+pfMrH3ic/pjXpEdy+CPcntHzd92hgprT8C39EvkRyfZWnD98eRX733mvjT9ke9SVzPRwjO0jYzpjMtcaxFI3suM8iVo6zpawis6XmQmgSIqApk0gZCSwyEhyFQwwJkQagAbe8YaiOHBEVDEiUqCxHFDwLhwaBcWZrLi4bqG0h2gmtTcewiqhqlmOS4fqOLkn0ax6D9nvs3fs+p5XH/Jk4fP8AbF150fl5rnOl9v3Ixw3vFvsXA4fMv009HwMf3bcoec9ZADUJYNNb00xz3ibNyvR9HljCLfbGL8Ue5hd4x85nNZWClJKa0/At/RL5Ecv2Vpw/fHkF+995t432R71JXM9HBnSNh0xmXuZrEUjaVGdJWDrKlrCKigTISBIioBkSQUhVNYZCQ5AGGImRBqAAWUOso2lEYgkYjhiRRUioLGJShooqKg8ImkVDNcSouGqosbSHql/cSa0hhdhFXDVJlkuH6YPgzi5bJGsegfZ/1Rtx6scuGPVjvPJws9TKuHz/AKzF1+dcV4m+487VK6Zo8LE1LB95lyYTKNOLPLC/RxusdWzrk8scYYvDDDqPL5OK417PFzY5T60r6JZ/gyOl+G3fH5bq0GxtLZvrfbhgOYZb9k5cuOvd6BR1Qit2EUt/I9rC/tjwM/rlW864rxHuI1SutJJ02rFYuEkljyI5bOtjXhl7x5FpEHwfgdHjWdI92kL0+B6OFZUjM6YzoFi/uKNIikrYv+tFRFJ2R/uKHWdLWL+4oixFLzRGkUCUSLEUKUSbCClESaG0SliURUMNCJWUA1GPUATtDY21FPg/Ac2oeFMnuhL+LKkp6Hholj/IzSYZfCpKZr1dY/y4fFoqceSpjTNerJ8YrvLnHVzGmYarfbYl3Yl9P/VzGmq9XR7bH4JD1pcxNV6JWu1vvwFtchquNS/Lj8WRbWmoZr0itflj8zHKZ32VLDENYxW5LwRhlwZ38rmcFjrZHLyeBll71fqQ1V0inHqjJpcngc1/Sr+LSueN94Yh0ls94/Ei/pmc/tRrj+DNfSS33j8THLwuWf2HTjv4NQ6QTe9495z5cPLifo4fgxHXz/rM/wD6z8F6GPyzLpBLs6u8qY8t/A9DAvb0lt/z8zbHx+bL8l6PHPwTs6TW+8fib4/p/LffIdOOfgtPpLY+p2PD4mv/AOXlffKnvCfgnPXOJtx/ptx/J3lClrNPsR1Y+Jnj7VNzgE9Mg98Y+B0Y4ckRuF7LK3+Vd2KNpMp7pui1lFT4rvNZaiyFLNBre6TXgy2dwLWasXZZ4r/sVxRcKVs1XLsmvBk+nUXClp6ts5PvIvHki40vPQLf8G/gRcMvhNlLWaNYt8JeGJFxy+EWUCyuS3xl4Mj6kFJMm7SwxbG2QJcWAdTsoJ9UF4Ho+nj8Orpi3Fpdi8CpjDmMbVg9RWotXAFq/mB7Tb8wPa1fzDQ7J6RzDQ7L9J5ho+1X6TzDQ7J6TzDQ7J6S+Iag7Vr0l8Rah9246RzDrDmQ9ekPiTcIuZHadIfEwy44uZHqdI5nNnwz4azIwtI5mHoT4XMmJ6RzKx4J8JuRO7SOZ14cUn4RciNukPib44MrlSstIfE16ouYT0nmGk92XpL4j0OyvSXxDRdqp6S+IaHZPSQ0Oyek8w0O1Vt+YaLsrb8wHZW3AuybYY2y7RF9FOaDUT1jEoxe+K8CbhiVwgUtHrf5I+BPp4F0gL1fU/yebIvBgm8USGq6sNz8WT/z4l6Q05dZt2abVmDsNpmDsNpmDsNpmDsNpnDsNpnDsNrzB2G0zhsbTOPZ7TOGxteYextpSDZ7EhIZwxXIFw5TIixpDtUzLLFpKOpkXFUrM5lTErSlsjTGItJWyNIzpSyQ0UGUhItZchFtnOGy2rOGxteYOw2rOLY2mcNjaZw7DaZg7DaZg7DaZg7DaZg2NpmDZbVmDYTMGwJCXUGwXnLrI2W1Zg2NpmDY2mYNjaZg2NpmDYTMGwvMGwmYAmYAtMezXiGw3FlSnBYFRUM1jXDlTJaQ1WyKuDJk6XGZMcSWsZcTSlpTOlLARQZMVRQmydkrEnaWcR7CZg2EzCCswDaZg2NpmDY2mYNjaZg2NpmDY2mYNjaYhsbTENjYkH1BsbDnF49oiZyvmATK+YBMr5gEyvmATK+YBMr5gF5XzAJlfMAmV8GBrUXwYw3GL4MDEjF8GVDkFhF8GVFQzXBjXDdcWJpDUERVwRCNmWI4KBYuRcSVsixs6UsiwRQJxfBiqKG4vmRUhuL4MRKyvgwJWV8xBMr5gFZXzAJlfMAmV8wCZXzAJlfMAmV8wCZXzAJlfMAmV8wAsE8A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515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0"/>
            <a:ext cx="4038600" cy="2553308"/>
          </a:xfrm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sz="4000" dirty="0"/>
              <a:t>This is called a SHEEPFOLD. Here, the sheep are protected.</a:t>
            </a:r>
          </a:p>
        </p:txBody>
      </p:sp>
      <p:pic>
        <p:nvPicPr>
          <p:cNvPr id="5" name="Picture 2" descr="C:\Users\Therese\Desktop\Agri-%20round%20post%20&amp;%20rail%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6000"/>
                    </a14:imgEffect>
                    <a14:imgEffect>
                      <a14:colorTemperature colorTemp="7662"/>
                    </a14:imgEffect>
                    <a14:imgEffect>
                      <a14:saturation sat="156000"/>
                    </a14:imgEffect>
                    <a14:imgEffect>
                      <a14:brightnessContrast bright="1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10451" r="14666" b="27658"/>
          <a:stretch/>
        </p:blipFill>
        <p:spPr bwMode="auto">
          <a:xfrm>
            <a:off x="0" y="0"/>
            <a:ext cx="5105400" cy="371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herese\Desktop\DSC_79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1000"/>
                    </a14:imgEffect>
                    <a14:imgEffect>
                      <a14:colorTemperature colorTemp="6995"/>
                    </a14:imgEffect>
                    <a14:imgEffect>
                      <a14:saturation sat="140000"/>
                    </a14:imgEffect>
                    <a14:imgEffect>
                      <a14:brightnessContrast bright="1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3" r="3332"/>
          <a:stretch/>
        </p:blipFill>
        <p:spPr bwMode="auto">
          <a:xfrm>
            <a:off x="3200400" y="2553308"/>
            <a:ext cx="5943600" cy="4331195"/>
          </a:xfrm>
          <a:prstGeom prst="rect">
            <a:avLst/>
          </a:prstGeom>
          <a:noFill/>
          <a:effectLst>
            <a:outerShdw blurRad="254000" dist="165100" dir="14580000" sx="101000" sy="101000" algn="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715350"/>
            <a:ext cx="2971800" cy="314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000" dirty="0"/>
              <a:t>Shepherds put their flock in a safe fenced  area.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12102089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4876800"/>
            <a:ext cx="5105400" cy="198120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But, there was only one door into the sheepfold’s of old.</a:t>
            </a:r>
          </a:p>
        </p:txBody>
      </p:sp>
      <p:pic>
        <p:nvPicPr>
          <p:cNvPr id="3075" name="Picture 3" descr="C:\Users\Therese\Desktop\IMG_01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colorTemperature colorTemp="6335"/>
                    </a14:imgEffect>
                    <a14:imgEffect>
                      <a14:saturation sat="170000"/>
                    </a14:imgEffect>
                    <a14:imgEffect>
                      <a14:brightnessContrast bright="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17"/>
          <a:stretch/>
        </p:blipFill>
        <p:spPr bwMode="auto">
          <a:xfrm>
            <a:off x="2832254" y="0"/>
            <a:ext cx="6311746" cy="5029568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herese\Desktop\imagesCA1FRN9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  <a14:imgEffect>
                      <a14:colorTemperature colorTemp="7413"/>
                    </a14:imgEffect>
                    <a14:imgEffect>
                      <a14:saturation sat="124000"/>
                    </a14:imgEffect>
                    <a14:imgEffect>
                      <a14:brightnessContrast bright="7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170970" cy="3124200"/>
          </a:xfrm>
          <a:prstGeom prst="rect">
            <a:avLst/>
          </a:prstGeom>
          <a:noFill/>
          <a:effectLst>
            <a:outerShdw blurRad="292100" dist="152400" dir="3060000" algn="tl" rotWithShape="0">
              <a:prstClr val="black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31955" y="0"/>
            <a:ext cx="3124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dirty="0"/>
              <a:t>This sheep pen is their home, where the sheep are loved and well fed.</a:t>
            </a:r>
          </a:p>
        </p:txBody>
      </p:sp>
    </p:spTree>
    <p:extLst>
      <p:ext uri="{BB962C8B-B14F-4D97-AF65-F5344CB8AC3E}">
        <p14:creationId xmlns:p14="http://schemas.microsoft.com/office/powerpoint/2010/main" val="11972278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colorTemperature colorTemp="8498"/>
                    </a14:imgEffect>
                    <a14:imgEffect>
                      <a14:saturation sat="184000"/>
                    </a14:imgEffect>
                    <a14:imgEffect>
                      <a14:brightnessContrast bright="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"/>
          <a:stretch/>
        </p:blipFill>
        <p:spPr>
          <a:xfrm>
            <a:off x="-152400" y="0"/>
            <a:ext cx="6805204" cy="7010400"/>
          </a:xfrm>
          <a:effectLst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-381000"/>
            <a:ext cx="2649166" cy="3962400"/>
          </a:xfrm>
        </p:spPr>
        <p:txBody>
          <a:bodyPr/>
          <a:lstStyle/>
          <a:p>
            <a:r>
              <a:rPr lang="en-US" sz="5400" dirty="0"/>
              <a:t>A Human Door</a:t>
            </a:r>
          </a:p>
        </p:txBody>
      </p:sp>
    </p:spTree>
    <p:extLst>
      <p:ext uri="{BB962C8B-B14F-4D97-AF65-F5344CB8AC3E}">
        <p14:creationId xmlns:p14="http://schemas.microsoft.com/office/powerpoint/2010/main" val="27108588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38600"/>
          </a:xfrm>
        </p:spPr>
        <p:txBody>
          <a:bodyPr/>
          <a:lstStyle/>
          <a:p>
            <a:r>
              <a:rPr lang="en-US" dirty="0"/>
              <a:t>This Slide: Song - </a:t>
            </a:r>
            <a:br>
              <a:rPr lang="en-US" dirty="0"/>
            </a:br>
            <a:r>
              <a:rPr lang="en-US" dirty="0"/>
              <a:t>“I Am the Door”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Download Here:</a:t>
            </a:r>
            <a:br>
              <a:rPr lang="en-US" sz="2400" dirty="0">
                <a:hlinkClick r:id="rId2"/>
              </a:rPr>
            </a:br>
            <a:r>
              <a:rPr lang="en-US" sz="2400" dirty="0">
                <a:hlinkClick r:id="rId3"/>
              </a:rPr>
              <a:t>http://youtu.be/iQq5OlTnlSE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2829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3352800"/>
            <a:ext cx="9119419" cy="350519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The Shepherd guards the entrance to the pen.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000" dirty="0"/>
              <a:t> </a:t>
            </a:r>
            <a:endParaRPr lang="en-US" sz="10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His body is the Only DOOR!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Shepherds would become human doors for their sheep.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B577D-C5DD-48CA-A6EE-62E011CC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" y="-76200"/>
            <a:ext cx="9134475" cy="349567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4046865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E3EB4-C5CB-4559-855D-D787ADE0E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7086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EAB85B-26BD-412E-8EBF-35F6E738B0D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63722" cy="1447800"/>
          </a:xfrm>
          <a:prstGeom prst="rect">
            <a:avLst/>
          </a:prstGeom>
          <a:noFill/>
          <a:ln>
            <a:noFill/>
          </a:ln>
          <a:effectLst>
            <a:glow rad="127000">
              <a:srgbClr val="000818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000" dirty="0">
                <a:effectLst>
                  <a:glow rad="152400">
                    <a:srgbClr val="000818"/>
                  </a:glow>
                </a:effectLst>
              </a:rPr>
              <a:t>I am the door. If anyone enters through Me, he will be saved. </a:t>
            </a:r>
            <a:r>
              <a:rPr lang="en-US" sz="2400" dirty="0">
                <a:effectLst>
                  <a:glow rad="152400">
                    <a:srgbClr val="000818"/>
                  </a:glow>
                </a:effectLst>
              </a:rPr>
              <a:t>Jn. 10:9</a:t>
            </a:r>
            <a:endParaRPr lang="en-US" sz="2400" kern="0" dirty="0">
              <a:effectLst>
                <a:glow rad="152400">
                  <a:srgbClr val="000818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9503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gat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1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30AC62-FDAB-4AF5-B754-0EB8CCD2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-76200"/>
            <a:ext cx="8991600" cy="1905000"/>
          </a:xfrm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sz="4000" dirty="0">
                <a:effectLst>
                  <a:glow rad="152400">
                    <a:srgbClr val="000714"/>
                  </a:glow>
                </a:effectLst>
              </a:rPr>
              <a:t>Jesus answered, “I am the way, the truth, and the life. The only way to the Father is through me. </a:t>
            </a:r>
            <a:r>
              <a:rPr lang="en-US" sz="2400" dirty="0">
                <a:effectLst>
                  <a:glow rad="152400">
                    <a:srgbClr val="000714"/>
                  </a:glow>
                </a:effectLst>
              </a:rPr>
              <a:t>Jn. 14:6</a:t>
            </a:r>
          </a:p>
        </p:txBody>
      </p:sp>
    </p:spTree>
    <p:extLst>
      <p:ext uri="{BB962C8B-B14F-4D97-AF65-F5344CB8AC3E}">
        <p14:creationId xmlns:p14="http://schemas.microsoft.com/office/powerpoint/2010/main" val="14351821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Note:</a:t>
            </a:r>
            <a:r>
              <a:rPr lang="en-US" sz="2400" dirty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present these messages at outdoor events around Texas. 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http://campaignkerusso.org/?p=11024</a:t>
            </a:r>
            <a:r>
              <a:rPr lang="en-US" sz="2000" b="1" dirty="0"/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9689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erese\Desktop\200804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6916"/>
                    </a14:imgEffect>
                    <a14:imgEffect>
                      <a14:saturation sat="193000"/>
                    </a14:imgEffect>
                    <a14:imgEffect>
                      <a14:brightnessContrast bright="2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4953000"/>
            <a:ext cx="4648200" cy="1908313"/>
          </a:xfrm>
          <a:solidFill>
            <a:schemeClr val="bg1">
              <a:alpha val="62000"/>
            </a:schemeClr>
          </a:solidFill>
          <a:effectLst>
            <a:softEdge rad="88900"/>
          </a:effectLst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effectLst>
                  <a:glow rad="127000">
                    <a:schemeClr val="bg1"/>
                  </a:glow>
                </a:effectLst>
              </a:rPr>
              <a:t>We are His sheep and He is the door into His pasture.</a:t>
            </a:r>
          </a:p>
        </p:txBody>
      </p:sp>
    </p:spTree>
    <p:extLst>
      <p:ext uri="{BB962C8B-B14F-4D97-AF65-F5344CB8AC3E}">
        <p14:creationId xmlns:p14="http://schemas.microsoft.com/office/powerpoint/2010/main" val="39376359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" y="0"/>
            <a:ext cx="4020312" cy="6858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The sheep in the sheepfold  are safe from wolves &amp; anything that might harm them.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dirty="0"/>
              <a:t>Good shepherds stand watch &amp; would even die for their sheep.</a:t>
            </a:r>
          </a:p>
        </p:txBody>
      </p:sp>
      <p:pic>
        <p:nvPicPr>
          <p:cNvPr id="54275" name="Picture 3" descr="wolves_do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4"/>
          <a:stretch/>
        </p:blipFill>
        <p:spPr bwMode="auto">
          <a:xfrm>
            <a:off x="3886200" y="0"/>
            <a:ext cx="5334000" cy="68580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412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erese\Desktop\sheep_fac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  <a14:imgEffect>
                      <a14:colorTemperature colorTemp="7335"/>
                    </a14:imgEffect>
                    <a14:imgEffect>
                      <a14:saturation sat="139000"/>
                    </a14:imgEffect>
                    <a14:imgEffect>
                      <a14:brightnessContrast bright="2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 bwMode="auto">
          <a:xfrm>
            <a:off x="-114301" y="-685800"/>
            <a:ext cx="9372600" cy="701040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105400"/>
            <a:ext cx="9144001" cy="1755913"/>
          </a:xfrm>
          <a:solidFill>
            <a:schemeClr val="bg1">
              <a:alpha val="73000"/>
            </a:schemeClr>
          </a:solidFill>
        </p:spPr>
        <p:txBody>
          <a:bodyPr lIns="182880" tIns="0" rIns="0" bIns="0"/>
          <a:lstStyle/>
          <a:p>
            <a:pPr marL="0" indent="0">
              <a:buNone/>
            </a:pPr>
            <a:r>
              <a:rPr lang="en-US" sz="3000" dirty="0">
                <a:effectLst>
                  <a:glow rad="190500">
                    <a:schemeClr val="bg1"/>
                  </a:glow>
                </a:effectLst>
              </a:rPr>
              <a:t>“’…We are his people. WE ARE the SHEEP belonging to his flock.” </a:t>
            </a:r>
            <a:r>
              <a:rPr lang="en-US" sz="2000" dirty="0">
                <a:effectLst>
                  <a:glow rad="190500">
                    <a:schemeClr val="bg1"/>
                  </a:glow>
                </a:effectLst>
              </a:rPr>
              <a:t>Psalm 100:3    </a:t>
            </a:r>
          </a:p>
          <a:p>
            <a:pPr marL="0" indent="0" algn="ctr">
              <a:buNone/>
            </a:pPr>
            <a:r>
              <a:rPr lang="en-US" sz="4000" dirty="0">
                <a:effectLst>
                  <a:glow rad="190500">
                    <a:schemeClr val="bg1"/>
                  </a:glow>
                </a:effectLst>
              </a:rPr>
              <a:t>He Died for 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371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11F3D-3073-40EF-BAEA-80C881F22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148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This Slide – Song: </a:t>
            </a:r>
            <a:br>
              <a:rPr lang="en-US" sz="4400" dirty="0"/>
            </a:br>
            <a:r>
              <a:rPr lang="en-US" sz="4400" dirty="0"/>
              <a:t>The Good Shepherd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https://youtu.be/83BOqJ1kIZY</a:t>
            </a:r>
            <a:endParaRPr lang="en-US" sz="3600" dirty="0"/>
          </a:p>
          <a:p>
            <a:pPr marL="0" indent="0" algn="ctr">
              <a:buNone/>
            </a:pP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06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1" y="3863020"/>
            <a:ext cx="3733799" cy="299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4724400" cy="40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Is Jesus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“They said to each other, ‘Did not our hearts burn within us while he talked to us on the road, while he opened to us the Scriptures?’”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0" y="685800"/>
            <a:ext cx="29718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0" dirty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0" dirty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it would mean more 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0"/>
            <a:ext cx="9144000" cy="609600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Welcome All</a:t>
            </a:r>
            <a:endParaRPr lang="en-US" sz="80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/>
          <a:stretch/>
        </p:blipFill>
        <p:spPr>
          <a:xfrm>
            <a:off x="109112" y="0"/>
            <a:ext cx="8925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/>
              <a:t>Three Important Questions</a:t>
            </a: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9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here, waiting to save you right now?</a:t>
            </a:r>
            <a:r>
              <a:rPr lang="en-US" sz="3200" dirty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/>
              <a:t>The Prayer of a Sinner Turning to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Dear Jesus, I know that I have sinned against You and that my sins separate me from You.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am truly sorry.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Right now, I turn away from my sinful past 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Please forgive me, and help me 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died for my 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rose from the dead,  you are alive, and 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invite You Jesus to be both my Savior and the Lord of my 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my life from now 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304800"/>
            <a:ext cx="3908790" cy="6934200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743200" y="3429000"/>
            <a:ext cx="6400800" cy="3429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dirty="0"/>
              <a:t>What about the door of the sheep?</a:t>
            </a:r>
            <a:endParaRPr lang="en-US" sz="32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have you </a:t>
            </a:r>
            <a:r>
              <a:rPr lang="en-US" sz="3200" dirty="0"/>
              <a:t>b</a:t>
            </a:r>
            <a:r>
              <a:rPr lang="en-US" sz="3200" b="1" dirty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do you want to tell others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212363"/>
            <a:ext cx="2743200" cy="6509474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600" b="1" dirty="0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 dirty="0">
                <a:latin typeface="Arial" charset="0"/>
              </a:rPr>
              <a:t>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2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6828"/>
          <a:stretch/>
        </p:blipFill>
        <p:spPr>
          <a:xfrm>
            <a:off x="0" y="-8467"/>
            <a:ext cx="915367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57200"/>
            <a:ext cx="2743200" cy="6400800"/>
          </a:xfrm>
          <a:prstGeom prst="rect">
            <a:avLst/>
          </a:prstGeom>
          <a:noFill/>
          <a:effectLst>
            <a:glow rad="279400">
              <a:schemeClr val="accent1">
                <a:alpha val="82000"/>
              </a:schemeClr>
            </a:glow>
          </a:effectLst>
        </p:spPr>
        <p:txBody>
          <a:bodyPr wrap="square" lIns="0" tIns="0" rIns="0" bIns="0">
            <a:noAutofit/>
          </a:bodyPr>
          <a:lstStyle/>
          <a:p>
            <a:pPr marL="0" marR="0">
              <a:lnSpc>
                <a:spcPts val="6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643200"/>
                </a:solidFill>
                <a:effectLst>
                  <a:glow rad="127000">
                    <a:srgbClr val="FFFF00"/>
                  </a:glow>
                </a:effectLst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Close in Prayer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/>
              <a:t>Note:</a:t>
            </a:r>
            <a:r>
              <a:rPr lang="en-US" sz="2400" dirty="0"/>
              <a:t> After you download the slideshow, you may also need to download some videos from YouTube &amp; add them into this PowerPoint. This tool can help you: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Free YouTube Download</a:t>
            </a:r>
            <a:r>
              <a:rPr lang="en-US" sz="2400" dirty="0"/>
              <a:t> 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209800"/>
            <a:ext cx="624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present these messages in outdoor venues using the </a:t>
            </a:r>
            <a:r>
              <a:rPr lang="en-US" sz="2400" b="1" dirty="0">
                <a:latin typeface="Arial" charset="0"/>
                <a:hlinkClick r:id="rId6"/>
              </a:rPr>
              <a:t>SonShineTent</a:t>
            </a:r>
            <a:r>
              <a:rPr lang="en-US" sz="2400" b="1" dirty="0">
                <a:latin typeface="Arial" charset="0"/>
              </a:rPr>
              <a:t>.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Watch the video of our service that goes with this message, click here: </a:t>
            </a:r>
            <a:r>
              <a:rPr lang="en-US" sz="2400" b="1" dirty="0">
                <a:latin typeface="Arial" charset="0"/>
                <a:hlinkClick r:id="rId7"/>
              </a:rPr>
              <a:t>http://campaignkerusso.org/?p=</a:t>
            </a:r>
            <a:r>
              <a:rPr lang="en-US" sz="2000" b="1" u="sng" dirty="0">
                <a:solidFill>
                  <a:srgbClr val="FFFFFF"/>
                </a:solidFill>
                <a:hlinkClick r:id="rId8"/>
              </a:rPr>
              <a:t> 11024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algn="ctr"/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9"/>
              </a:rPr>
              <a:t>info@campaignkerusso.org</a:t>
            </a:r>
            <a:r>
              <a:rPr lang="en-US" sz="2400" b="1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Begin with Prayer</a:t>
            </a:r>
            <a:endParaRPr lang="en-US" sz="60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067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erese\Desktop\dyn004_original_397_578_jpeg_2627996_ccbdd5daa89c1ab83cc3909606ae92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6832"/>
                    </a14:imgEffect>
                    <a14:imgEffect>
                      <a14:saturation sat="194000"/>
                    </a14:imgEffect>
                    <a14:imgEffect>
                      <a14:brightnessContrast bright="1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0" t="2989" r="4779" b="21514"/>
          <a:stretch/>
        </p:blipFill>
        <p:spPr bwMode="auto">
          <a:xfrm>
            <a:off x="0" y="-1"/>
            <a:ext cx="9144000" cy="68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0"/>
            <a:ext cx="4724400" cy="3048000"/>
          </a:xfrm>
        </p:spPr>
        <p:txBody>
          <a:bodyPr lIns="91440" tIns="0" rIns="0"/>
          <a:lstStyle/>
          <a:p>
            <a:pPr marL="0" indent="0">
              <a:buNone/>
            </a:pPr>
            <a:r>
              <a:rPr lang="en-US" sz="5400" dirty="0">
                <a:effectLst>
                  <a:glow rad="127000">
                    <a:srgbClr val="000818"/>
                  </a:glow>
                </a:effectLst>
              </a:rPr>
              <a:t>The Good Shepherd 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127000">
                    <a:srgbClr val="000818"/>
                  </a:glow>
                </a:effectLst>
              </a:rPr>
              <a:t>pt. 2 (The Door) </a:t>
            </a:r>
          </a:p>
          <a:p>
            <a:pPr marL="0" indent="0">
              <a:buNone/>
            </a:pPr>
            <a:endParaRPr lang="en-US" sz="5400" dirty="0">
              <a:effectLst>
                <a:glow rad="127000">
                  <a:srgbClr val="000818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8304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This Slide – Song: </a:t>
            </a:r>
            <a:br>
              <a:rPr lang="en-US" sz="4400" dirty="0"/>
            </a:br>
            <a:r>
              <a:rPr lang="en-US" sz="4400" dirty="0"/>
              <a:t>Savior, Like a Shepherd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https://youtu.be/UPlIlkLFt_A</a:t>
            </a:r>
            <a:endParaRPr lang="en-US" sz="3600" dirty="0"/>
          </a:p>
          <a:p>
            <a:pPr marL="0" indent="0" algn="ctr">
              <a:buNone/>
            </a:pP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16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153400" cy="3352800"/>
          </a:xfrm>
        </p:spPr>
        <p:txBody>
          <a:bodyPr/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This Slide - Video:</a:t>
            </a:r>
            <a:br>
              <a:rPr lang="en-US" sz="4000" dirty="0"/>
            </a:br>
            <a:r>
              <a:rPr lang="en-US" sz="4000" dirty="0"/>
              <a:t>What Kind of Door Would Best Help  Tinkerbelle? </a:t>
            </a:r>
            <a:r>
              <a:rPr lang="en-US" sz="4000" dirty="0">
                <a:sym typeface="Wingdings" pitchFamily="2" charset="2"/>
              </a:rPr>
              <a:t></a:t>
            </a:r>
            <a:br>
              <a:rPr lang="en-US" sz="4000" dirty="0">
                <a:sym typeface="Wingdings" pitchFamily="2" charset="2"/>
              </a:rPr>
            </a:br>
            <a:br>
              <a:rPr lang="en-US" sz="4000" dirty="0">
                <a:sym typeface="Wingdings" pitchFamily="2" charset="2"/>
              </a:rPr>
            </a:br>
            <a:r>
              <a:rPr lang="en-US" sz="4000" dirty="0">
                <a:sym typeface="Wingdings" pitchFamily="2" charset="2"/>
              </a:rPr>
              <a:t>Download Here: </a:t>
            </a:r>
            <a:br>
              <a:rPr lang="en-US" sz="4000" dirty="0">
                <a:sym typeface="Wingdings" pitchFamily="2" charset="2"/>
              </a:rPr>
            </a:br>
            <a:r>
              <a:rPr lang="en-US" sz="2400" b="1" dirty="0">
                <a:sym typeface="Wingdings" pitchFamily="2" charset="2"/>
                <a:hlinkClick r:id="rId2"/>
              </a:rPr>
              <a:t>http://www.youtube.com/watch?v=T15dTC1h57A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9296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172238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Some doors are just right for dogs…</a:t>
            </a:r>
          </a:p>
          <a:p>
            <a:pPr marL="0" indent="0">
              <a:buNone/>
            </a:pPr>
            <a:r>
              <a:rPr lang="en-US" sz="3600" dirty="0"/>
              <a:t>but that didn’t help Tinkerbell.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FD487-9C06-440D-B765-5F122C8D0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380"/>
            <a:ext cx="9144000" cy="51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536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542" y="0"/>
            <a:ext cx="2282457" cy="6857999"/>
          </a:xfrm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sz="3600" dirty="0"/>
              <a:t>Some doors are just right for cats…</a:t>
            </a:r>
          </a:p>
          <a:p>
            <a:pPr marL="0" indent="0">
              <a:buNone/>
            </a:pPr>
            <a:r>
              <a:rPr lang="en-US" sz="3600" dirty="0"/>
              <a:t>but that didn’t help </a:t>
            </a:r>
            <a:r>
              <a:rPr lang="en-US" sz="3200" dirty="0"/>
              <a:t>Tinkerbell.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A23FA-D8C3-45F3-87CB-47AFF2E8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15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1"/>
            <a:ext cx="6847366" cy="68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900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4|2.2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2.2|2.5|4.3|2.7|3.9|3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966</Words>
  <Application>Microsoft Office PowerPoint</Application>
  <PresentationFormat>On-screen Show (4:3)</PresentationFormat>
  <Paragraphs>111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Aharoni</vt:lpstr>
      <vt:lpstr>Arial</vt:lpstr>
      <vt:lpstr>Calibri</vt:lpstr>
      <vt:lpstr>Times New Roman</vt:lpstr>
      <vt:lpstr>Verdana</vt:lpstr>
      <vt:lpstr>Wingdings</vt:lpstr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This Slide - Video: What Kind of Door Would Best Help  Tinkerbelle?   Download Here:  http://www.youtube.com/watch?v=T15dTC1h57A  </vt:lpstr>
      <vt:lpstr>PowerPoint Presentation</vt:lpstr>
      <vt:lpstr>PowerPoint Presentation</vt:lpstr>
      <vt:lpstr>PowerPoint Presentation</vt:lpstr>
      <vt:lpstr>PowerPoint Presentation</vt:lpstr>
      <vt:lpstr>Why does Jesus call Himself the Door?</vt:lpstr>
      <vt:lpstr>PowerPoint Presentation</vt:lpstr>
      <vt:lpstr>PowerPoint Presentation</vt:lpstr>
      <vt:lpstr>A Human Door</vt:lpstr>
      <vt:lpstr>This Slide: Song -  “I Am the Door”  Download Here: http://youtu.be/iQq5OlTnlSE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159</cp:revision>
  <dcterms:created xsi:type="dcterms:W3CDTF">2012-08-28T02:53:07Z</dcterms:created>
  <dcterms:modified xsi:type="dcterms:W3CDTF">2017-07-18T00:14:01Z</dcterms:modified>
</cp:coreProperties>
</file>